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8" r:id="rId3"/>
    <p:sldId id="274" r:id="rId4"/>
    <p:sldId id="275" r:id="rId5"/>
    <p:sldId id="271" r:id="rId6"/>
    <p:sldId id="27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4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731" autoAdjust="0"/>
  </p:normalViewPr>
  <p:slideViewPr>
    <p:cSldViewPr snapToGrid="0">
      <p:cViewPr>
        <p:scale>
          <a:sx n="85" d="100"/>
          <a:sy n="85" d="100"/>
        </p:scale>
        <p:origin x="-1272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24C0B-99A6-4B65-9FAA-86FC8A041266}" type="datetimeFigureOut">
              <a:rPr lang="en-US" smtClean="0"/>
              <a:t>30/11/21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B901A-6415-49D4-B70D-F22595E9D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1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901A-6415-49D4-B70D-F22595E9D9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428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901A-6415-49D4-B70D-F22595E9D9B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22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Call</a:t>
            </a:r>
            <a:r>
              <a:rPr lang="en-US" baseline="0" dirty="0" smtClean="0"/>
              <a:t> for proposal: 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Proposals describe planned activities, information on who will carry them out and how much they will cost.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Proposal must be relevant to policy background and general objectives defined by the call, but the applicant can be free to propose and develop its own idea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901A-6415-49D4-B70D-F22595E9D9B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928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901A-6415-49D4-B70D-F22595E9D9B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022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901A-6415-49D4-B70D-F22595E9D9B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319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104C3-DAEA-4493-8847-DDB4E4E1B19C}" type="datetimeFigureOut">
              <a:rPr lang="en-US" smtClean="0"/>
              <a:t>30/11/21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9F3F-9D1E-4BE7-9785-01F40034E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6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104C3-DAEA-4493-8847-DDB4E4E1B19C}" type="datetimeFigureOut">
              <a:rPr lang="en-US" smtClean="0"/>
              <a:t>30/11/21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9F3F-9D1E-4BE7-9785-01F40034E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06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104C3-DAEA-4493-8847-DDB4E4E1B19C}" type="datetimeFigureOut">
              <a:rPr lang="en-US" smtClean="0"/>
              <a:t>30/11/21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9F3F-9D1E-4BE7-9785-01F40034E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1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104C3-DAEA-4493-8847-DDB4E4E1B19C}" type="datetimeFigureOut">
              <a:rPr lang="en-US" smtClean="0"/>
              <a:t>30/11/21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9F3F-9D1E-4BE7-9785-01F40034E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72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104C3-DAEA-4493-8847-DDB4E4E1B19C}" type="datetimeFigureOut">
              <a:rPr lang="en-US" smtClean="0"/>
              <a:t>30/11/21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9F3F-9D1E-4BE7-9785-01F40034E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52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104C3-DAEA-4493-8847-DDB4E4E1B19C}" type="datetimeFigureOut">
              <a:rPr lang="en-US" smtClean="0"/>
              <a:t>30/11/21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9F3F-9D1E-4BE7-9785-01F40034E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181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104C3-DAEA-4493-8847-DDB4E4E1B19C}" type="datetimeFigureOut">
              <a:rPr lang="en-US" smtClean="0"/>
              <a:t>30/11/21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9F3F-9D1E-4BE7-9785-01F40034E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40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104C3-DAEA-4493-8847-DDB4E4E1B19C}" type="datetimeFigureOut">
              <a:rPr lang="en-US" smtClean="0"/>
              <a:t>30/11/21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9F3F-9D1E-4BE7-9785-01F40034E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96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104C3-DAEA-4493-8847-DDB4E4E1B19C}" type="datetimeFigureOut">
              <a:rPr lang="en-US" smtClean="0"/>
              <a:t>30/11/21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9F3F-9D1E-4BE7-9785-01F40034E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882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104C3-DAEA-4493-8847-DDB4E4E1B19C}" type="datetimeFigureOut">
              <a:rPr lang="en-US" smtClean="0"/>
              <a:t>30/11/21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9F3F-9D1E-4BE7-9785-01F40034E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767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104C3-DAEA-4493-8847-DDB4E4E1B19C}" type="datetimeFigureOut">
              <a:rPr lang="en-US" smtClean="0"/>
              <a:t>30/11/21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9F3F-9D1E-4BE7-9785-01F40034E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43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104C3-DAEA-4493-8847-DDB4E4E1B19C}" type="datetimeFigureOut">
              <a:rPr lang="en-US" smtClean="0"/>
              <a:t>30/11/21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F9F3F-9D1E-4BE7-9785-01F40034E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94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891540" y="1395934"/>
            <a:ext cx="7772400" cy="2548539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solidFill>
                  <a:srgbClr val="0070C0"/>
                </a:solidFill>
                <a:latin typeface="+mn-lt"/>
              </a:rPr>
              <a:t>TOOLKIT </a:t>
            </a:r>
            <a:br>
              <a:rPr lang="en-US" b="1" dirty="0">
                <a:solidFill>
                  <a:srgbClr val="0070C0"/>
                </a:solidFill>
                <a:latin typeface="+mn-lt"/>
              </a:rPr>
            </a:br>
            <a:r>
              <a:rPr lang="en-GB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CASCADE </a:t>
            </a:r>
            <a:r>
              <a:rPr lang="en-GB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TRAINING</a:t>
            </a:r>
            <a:br>
              <a:rPr lang="en-GB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Calls and Funding Opportunities: Definitions, Documents, Analysis</a:t>
            </a:r>
            <a:endParaRPr lang="en-US" sz="36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1318585" y="4467996"/>
            <a:ext cx="6858000" cy="1110626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SOUPHANOUVONG UNIVERSITY</a:t>
            </a:r>
            <a:endParaRPr lang="en-US" sz="2000" b="1" dirty="0">
              <a:solidFill>
                <a:srgbClr val="0070C0"/>
              </a:solidFill>
            </a:endParaRPr>
          </a:p>
          <a:p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</a:rPr>
              <a:t>1</a:t>
            </a:r>
            <a:r>
              <a:rPr lang="en-US" sz="2000" b="1" baseline="30000" dirty="0" smtClean="0">
                <a:solidFill>
                  <a:srgbClr val="0070C0"/>
                </a:solidFill>
              </a:rPr>
              <a:t>st</a:t>
            </a:r>
            <a:r>
              <a:rPr lang="en-US" sz="2000" b="1" dirty="0" smtClean="0">
                <a:solidFill>
                  <a:srgbClr val="0070C0"/>
                </a:solidFill>
              </a:rPr>
              <a:t> December 2021</a:t>
            </a:r>
            <a:endParaRPr lang="en-US" sz="2000" b="1" dirty="0">
              <a:solidFill>
                <a:srgbClr val="0070C0"/>
              </a:solidFill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9860" y="205324"/>
            <a:ext cx="2434875" cy="408287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302" y="146182"/>
            <a:ext cx="1109568" cy="1188823"/>
          </a:xfrm>
          <a:prstGeom prst="rect">
            <a:avLst/>
          </a:prstGeom>
        </p:spPr>
      </p:pic>
      <p:sp>
        <p:nvSpPr>
          <p:cNvPr id="7" name="Sottotitolo 4"/>
          <p:cNvSpPr txBox="1">
            <a:spLocks/>
          </p:cNvSpPr>
          <p:nvPr/>
        </p:nvSpPr>
        <p:spPr>
          <a:xfrm>
            <a:off x="684739" y="6117095"/>
            <a:ext cx="2363262" cy="5197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>
                <a:solidFill>
                  <a:srgbClr val="0070C0"/>
                </a:solidFill>
              </a:rPr>
              <a:t>By: Palitha DOUAGCHACK</a:t>
            </a:r>
          </a:p>
          <a:p>
            <a:pPr algn="l"/>
            <a:r>
              <a:rPr lang="en-US" sz="1200" b="1" dirty="0" smtClean="0">
                <a:solidFill>
                  <a:srgbClr val="0070C0"/>
                </a:solidFill>
              </a:rPr>
              <a:t>E-mail: </a:t>
            </a:r>
            <a:r>
              <a:rPr lang="en-US" sz="1200" b="1" dirty="0" err="1" smtClean="0">
                <a:solidFill>
                  <a:srgbClr val="0070C0"/>
                </a:solidFill>
              </a:rPr>
              <a:t>palitha_su@yahoo.com</a:t>
            </a:r>
            <a:endParaRPr lang="en-US" sz="1200" b="1" dirty="0" smtClean="0">
              <a:solidFill>
                <a:srgbClr val="0070C0"/>
              </a:solidFill>
            </a:endParaRPr>
          </a:p>
        </p:txBody>
      </p:sp>
      <p:pic>
        <p:nvPicPr>
          <p:cNvPr id="9" name="Picture 8" descr="logo_su_1.pd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151" y="5200665"/>
            <a:ext cx="1062897" cy="1239695"/>
          </a:xfrm>
          <a:prstGeom prst="rect">
            <a:avLst/>
          </a:prstGeom>
        </p:spPr>
      </p:pic>
      <p:sp>
        <p:nvSpPr>
          <p:cNvPr id="10" name="Sottotitolo 4"/>
          <p:cNvSpPr txBox="1">
            <a:spLocks/>
          </p:cNvSpPr>
          <p:nvPr/>
        </p:nvSpPr>
        <p:spPr>
          <a:xfrm>
            <a:off x="7167020" y="6328763"/>
            <a:ext cx="1976979" cy="4139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dirty="0" smtClean="0">
                <a:solidFill>
                  <a:srgbClr val="0070C0"/>
                </a:solidFill>
              </a:rPr>
              <a:t>SOUPHANOUVONG UNIVERSITY</a:t>
            </a:r>
          </a:p>
          <a:p>
            <a:r>
              <a:rPr lang="en-US" sz="1000" b="1" dirty="0" smtClean="0">
                <a:solidFill>
                  <a:srgbClr val="0070C0"/>
                </a:solidFill>
              </a:rPr>
              <a:t> </a:t>
            </a:r>
            <a:endParaRPr lang="en-US" sz="1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105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0"/>
            <a:ext cx="7495674" cy="11525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rgbClr val="0E00C8"/>
              </a:solidFill>
            </a:endParaRPr>
          </a:p>
        </p:txBody>
      </p:sp>
      <p:sp>
        <p:nvSpPr>
          <p:cNvPr id="2" name="CasellaDiTesto 7"/>
          <p:cNvSpPr txBox="1">
            <a:spLocks noChangeArrowheads="1"/>
          </p:cNvSpPr>
          <p:nvPr/>
        </p:nvSpPr>
        <p:spPr bwMode="auto">
          <a:xfrm>
            <a:off x="0" y="130174"/>
            <a:ext cx="6121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2800" b="1" dirty="0" err="1" smtClean="0">
                <a:solidFill>
                  <a:srgbClr val="0E00C8"/>
                </a:solidFill>
              </a:rPr>
              <a:t>Table</a:t>
            </a:r>
            <a:r>
              <a:rPr lang="it-IT" altLang="it-IT" sz="2800" b="1" dirty="0" smtClean="0">
                <a:solidFill>
                  <a:srgbClr val="0E00C8"/>
                </a:solidFill>
              </a:rPr>
              <a:t> of </a:t>
            </a:r>
            <a:r>
              <a:rPr lang="it-IT" altLang="it-IT" sz="2800" b="1" dirty="0" err="1" smtClean="0">
                <a:solidFill>
                  <a:srgbClr val="0E00C8"/>
                </a:solidFill>
              </a:rPr>
              <a:t>Contents</a:t>
            </a:r>
            <a:endParaRPr lang="it-IT" altLang="it-IT" sz="2400" b="1" dirty="0">
              <a:solidFill>
                <a:srgbClr val="0E00C8"/>
              </a:solidFill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4968" y="6176963"/>
            <a:ext cx="2438611" cy="40846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60987" y="28024"/>
            <a:ext cx="983013" cy="1053228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A58235CC-0D6B-47D5-BDEE-B039C0EB47AC}"/>
              </a:ext>
            </a:extLst>
          </p:cNvPr>
          <p:cNvSpPr txBox="1"/>
          <p:nvPr/>
        </p:nvSpPr>
        <p:spPr>
          <a:xfrm>
            <a:off x="468923" y="1182250"/>
            <a:ext cx="7777529" cy="4450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en-US" sz="3200" dirty="0"/>
              <a:t>Types of calls and financial opportunities </a:t>
            </a:r>
          </a:p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en-US" sz="3200" dirty="0" smtClean="0"/>
              <a:t>The </a:t>
            </a:r>
            <a:r>
              <a:rPr lang="en-US" sz="3200" dirty="0"/>
              <a:t>main features and documents of a call for proposal </a:t>
            </a:r>
          </a:p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en-US" sz="3200" dirty="0" smtClean="0"/>
              <a:t>The </a:t>
            </a:r>
            <a:r>
              <a:rPr lang="en-US" sz="3200" dirty="0"/>
              <a:t>structure of a guide for applicant </a:t>
            </a:r>
          </a:p>
          <a:p>
            <a:pPr algn="just">
              <a:lnSpc>
                <a:spcPct val="140000"/>
              </a:lnSpc>
            </a:pPr>
            <a:endParaRPr lang="en-GB" sz="2400" dirty="0"/>
          </a:p>
          <a:p>
            <a:pPr algn="just">
              <a:lnSpc>
                <a:spcPct val="140000"/>
              </a:lnSpc>
            </a:pPr>
            <a:endParaRPr lang="en-GB" sz="2400" dirty="0"/>
          </a:p>
          <a:p>
            <a:pPr algn="just">
              <a:lnSpc>
                <a:spcPct val="140000"/>
              </a:lnSpc>
            </a:pPr>
            <a:endParaRPr lang="en-GB" dirty="0"/>
          </a:p>
        </p:txBody>
      </p:sp>
      <p:pic>
        <p:nvPicPr>
          <p:cNvPr id="9" name="Picture 8" descr="logo_su_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334" y="5896103"/>
            <a:ext cx="669771" cy="740793"/>
          </a:xfrm>
          <a:prstGeom prst="rect">
            <a:avLst/>
          </a:prstGeom>
        </p:spPr>
      </p:pic>
      <p:sp>
        <p:nvSpPr>
          <p:cNvPr id="10" name="Sottotitolo 4"/>
          <p:cNvSpPr txBox="1">
            <a:spLocks/>
          </p:cNvSpPr>
          <p:nvPr/>
        </p:nvSpPr>
        <p:spPr>
          <a:xfrm>
            <a:off x="226801" y="6580102"/>
            <a:ext cx="1406188" cy="238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00" b="1" dirty="0" smtClean="0">
                <a:solidFill>
                  <a:srgbClr val="0070C0"/>
                </a:solidFill>
              </a:rPr>
              <a:t>SOUPHANOUVONG UNIVERSITY</a:t>
            </a:r>
          </a:p>
          <a:p>
            <a:r>
              <a:rPr lang="en-US" sz="500" b="1" dirty="0" smtClean="0">
                <a:solidFill>
                  <a:srgbClr val="0070C0"/>
                </a:solidFill>
              </a:rPr>
              <a:t> </a:t>
            </a:r>
            <a:endParaRPr lang="en-US" sz="5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694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520" y="1354312"/>
            <a:ext cx="8248830" cy="46072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/>
              <a:buChar char="•"/>
            </a:pPr>
            <a:r>
              <a:rPr lang="en-US" sz="3200" dirty="0" smtClean="0"/>
              <a:t>Call for proposal</a:t>
            </a:r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en-US" sz="3200" dirty="0" smtClean="0"/>
              <a:t>Call for individual scholarship and fellowship</a:t>
            </a:r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en-US" sz="3200" dirty="0" smtClean="0"/>
              <a:t>Call for tenders</a:t>
            </a:r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en-US" sz="3200" dirty="0" smtClean="0"/>
              <a:t>Technical cooperation schemes</a:t>
            </a:r>
          </a:p>
        </p:txBody>
      </p:sp>
      <p:sp>
        <p:nvSpPr>
          <p:cNvPr id="4" name="Rettangolo 2"/>
          <p:cNvSpPr>
            <a:spLocks noGrp="1"/>
          </p:cNvSpPr>
          <p:nvPr>
            <p:ph type="title"/>
          </p:nvPr>
        </p:nvSpPr>
        <p:spPr>
          <a:xfrm>
            <a:off x="64242" y="82887"/>
            <a:ext cx="7555105" cy="12499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dirty="0" smtClean="0">
                <a:solidFill>
                  <a:srgbClr val="3366FF"/>
                </a:solidFill>
              </a:rPr>
              <a:t>Types of Call And Opportunities </a:t>
            </a:r>
            <a:endParaRPr lang="en-US" dirty="0">
              <a:solidFill>
                <a:srgbClr val="3366FF"/>
              </a:solidFill>
            </a:endParaRPr>
          </a:p>
        </p:txBody>
      </p:sp>
      <p:pic>
        <p:nvPicPr>
          <p:cNvPr id="6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0987" y="28024"/>
            <a:ext cx="983013" cy="1053228"/>
          </a:xfrm>
          <a:prstGeom prst="rect">
            <a:avLst/>
          </a:prstGeom>
        </p:spPr>
      </p:pic>
      <p:pic>
        <p:nvPicPr>
          <p:cNvPr id="5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4968" y="6176963"/>
            <a:ext cx="2438611" cy="408467"/>
          </a:xfrm>
          <a:prstGeom prst="rect">
            <a:avLst/>
          </a:prstGeom>
        </p:spPr>
      </p:pic>
      <p:pic>
        <p:nvPicPr>
          <p:cNvPr id="7" name="Picture 6" descr="logo_su_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334" y="5896103"/>
            <a:ext cx="669771" cy="740793"/>
          </a:xfrm>
          <a:prstGeom prst="rect">
            <a:avLst/>
          </a:prstGeom>
        </p:spPr>
      </p:pic>
      <p:sp>
        <p:nvSpPr>
          <p:cNvPr id="8" name="Sottotitolo 4"/>
          <p:cNvSpPr txBox="1">
            <a:spLocks/>
          </p:cNvSpPr>
          <p:nvPr/>
        </p:nvSpPr>
        <p:spPr>
          <a:xfrm>
            <a:off x="226801" y="6580102"/>
            <a:ext cx="1406188" cy="238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00" b="1" dirty="0" smtClean="0">
                <a:solidFill>
                  <a:srgbClr val="0070C0"/>
                </a:solidFill>
              </a:rPr>
              <a:t>SOUPHANOUVONG UNIVERSITY</a:t>
            </a:r>
          </a:p>
          <a:p>
            <a:r>
              <a:rPr lang="en-US" sz="500" b="1" dirty="0" smtClean="0">
                <a:solidFill>
                  <a:srgbClr val="0070C0"/>
                </a:solidFill>
              </a:rPr>
              <a:t> </a:t>
            </a:r>
            <a:endParaRPr lang="en-US" sz="5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323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2"/>
          <p:cNvSpPr>
            <a:spLocks noGrp="1"/>
          </p:cNvSpPr>
          <p:nvPr>
            <p:ph type="title"/>
          </p:nvPr>
        </p:nvSpPr>
        <p:spPr>
          <a:xfrm>
            <a:off x="64242" y="82887"/>
            <a:ext cx="8085598" cy="12499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Main documents of a call </a:t>
            </a:r>
          </a:p>
        </p:txBody>
      </p:sp>
      <p:pic>
        <p:nvPicPr>
          <p:cNvPr id="6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0987" y="28024"/>
            <a:ext cx="983013" cy="1053228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82837" y="1382235"/>
            <a:ext cx="3710119" cy="5165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82837" y="1457826"/>
            <a:ext cx="8171734" cy="471074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en-US" b="1" dirty="0"/>
              <a:t>D</a:t>
            </a:r>
            <a:r>
              <a:rPr lang="en-US" b="1" dirty="0" smtClean="0"/>
              <a:t>ocuments </a:t>
            </a:r>
            <a:r>
              <a:rPr lang="en-US" b="1" dirty="0"/>
              <a:t>concerning a call for proposals: </a:t>
            </a:r>
          </a:p>
          <a:p>
            <a:pPr algn="just">
              <a:lnSpc>
                <a:spcPct val="150000"/>
              </a:lnSpc>
              <a:buFont typeface="Arial"/>
              <a:buChar char="•"/>
            </a:pPr>
            <a:r>
              <a:rPr lang="en-US" sz="2600" dirty="0" smtClean="0"/>
              <a:t>Work </a:t>
            </a:r>
            <a:r>
              <a:rPr lang="en-US" sz="2600" dirty="0" err="1"/>
              <a:t>Programme</a:t>
            </a:r>
            <a:r>
              <a:rPr lang="en-US" sz="2600" dirty="0"/>
              <a:t>/Guide for Applicants </a:t>
            </a:r>
          </a:p>
          <a:p>
            <a:pPr algn="just">
              <a:lnSpc>
                <a:spcPct val="150000"/>
              </a:lnSpc>
              <a:buFont typeface="Arial"/>
              <a:buChar char="•"/>
            </a:pPr>
            <a:r>
              <a:rPr lang="en-US" sz="2600" dirty="0" smtClean="0"/>
              <a:t>Application </a:t>
            </a:r>
            <a:r>
              <a:rPr lang="en-US" sz="2600" dirty="0"/>
              <a:t>forms and annexes: concept note/full project description, budget, logical framework matrix (may bee filled </a:t>
            </a:r>
            <a:r>
              <a:rPr lang="en-US" sz="2600" dirty="0" smtClean="0"/>
              <a:t>through </a:t>
            </a:r>
            <a:r>
              <a:rPr lang="en-US" sz="2600" dirty="0"/>
              <a:t>online platforms) </a:t>
            </a:r>
            <a:endParaRPr lang="en-US" sz="2600" dirty="0" smtClean="0"/>
          </a:p>
          <a:p>
            <a:pPr algn="just">
              <a:lnSpc>
                <a:spcPct val="150000"/>
              </a:lnSpc>
              <a:buFont typeface="Arial"/>
              <a:buChar char="•"/>
            </a:pPr>
            <a:r>
              <a:rPr lang="en-US" sz="2600" dirty="0" smtClean="0"/>
              <a:t>Model </a:t>
            </a:r>
            <a:r>
              <a:rPr lang="en-US" sz="2600" dirty="0"/>
              <a:t>grant agreement </a:t>
            </a:r>
            <a:endParaRPr lang="en-US" sz="2600" dirty="0" smtClean="0"/>
          </a:p>
          <a:p>
            <a:pPr algn="just">
              <a:lnSpc>
                <a:spcPct val="150000"/>
              </a:lnSpc>
              <a:buFont typeface="Arial"/>
              <a:buChar char="•"/>
            </a:pPr>
            <a:r>
              <a:rPr lang="en-US" sz="2600" dirty="0" smtClean="0"/>
              <a:t>Other </a:t>
            </a:r>
            <a:r>
              <a:rPr lang="en-US" sz="2600" dirty="0"/>
              <a:t>documents </a:t>
            </a:r>
          </a:p>
          <a:p>
            <a:pPr marL="0" lvl="0" indent="0" algn="just">
              <a:lnSpc>
                <a:spcPct val="110000"/>
              </a:lnSpc>
              <a:buNone/>
            </a:pPr>
            <a:endParaRPr lang="en-AU" sz="2400" dirty="0"/>
          </a:p>
          <a:p>
            <a:pPr marL="0" indent="0" algn="just">
              <a:lnSpc>
                <a:spcPct val="110000"/>
              </a:lnSpc>
              <a:buFont typeface="Arial" panose="020B0604020202020204" pitchFamily="34" charset="0"/>
              <a:buNone/>
            </a:pPr>
            <a:endParaRPr lang="en-US" sz="2000" dirty="0" smtClean="0"/>
          </a:p>
        </p:txBody>
      </p:sp>
      <p:pic>
        <p:nvPicPr>
          <p:cNvPr id="8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4968" y="6176963"/>
            <a:ext cx="2438611" cy="408467"/>
          </a:xfrm>
          <a:prstGeom prst="rect">
            <a:avLst/>
          </a:prstGeom>
        </p:spPr>
      </p:pic>
      <p:pic>
        <p:nvPicPr>
          <p:cNvPr id="10" name="Picture 9" descr="logo_su_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334" y="5896103"/>
            <a:ext cx="669771" cy="740793"/>
          </a:xfrm>
          <a:prstGeom prst="rect">
            <a:avLst/>
          </a:prstGeom>
        </p:spPr>
      </p:pic>
      <p:sp>
        <p:nvSpPr>
          <p:cNvPr id="11" name="Sottotitolo 4"/>
          <p:cNvSpPr txBox="1">
            <a:spLocks/>
          </p:cNvSpPr>
          <p:nvPr/>
        </p:nvSpPr>
        <p:spPr>
          <a:xfrm>
            <a:off x="226801" y="6580102"/>
            <a:ext cx="1406188" cy="238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00" b="1" dirty="0" smtClean="0">
                <a:solidFill>
                  <a:srgbClr val="0070C0"/>
                </a:solidFill>
              </a:rPr>
              <a:t>SOUPHANOUVONG UNIVERSITY</a:t>
            </a:r>
          </a:p>
          <a:p>
            <a:r>
              <a:rPr lang="en-US" sz="500" b="1" dirty="0" smtClean="0">
                <a:solidFill>
                  <a:srgbClr val="0070C0"/>
                </a:solidFill>
              </a:rPr>
              <a:t> </a:t>
            </a:r>
            <a:endParaRPr lang="en-US" sz="5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188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1"/>
            <a:ext cx="7495674" cy="10458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b="1" dirty="0">
              <a:solidFill>
                <a:srgbClr val="3366FF"/>
              </a:solidFill>
            </a:endParaRPr>
          </a:p>
        </p:txBody>
      </p:sp>
      <p:sp>
        <p:nvSpPr>
          <p:cNvPr id="2" name="CasellaDiTesto 7"/>
          <p:cNvSpPr txBox="1">
            <a:spLocks noChangeArrowheads="1"/>
          </p:cNvSpPr>
          <p:nvPr/>
        </p:nvSpPr>
        <p:spPr bwMode="auto">
          <a:xfrm>
            <a:off x="182880" y="141604"/>
            <a:ext cx="6121400" cy="713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4400" dirty="0">
                <a:solidFill>
                  <a:srgbClr val="3366FF"/>
                </a:solidFill>
              </a:rPr>
              <a:t>Guide for applicants 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4968" y="6176963"/>
            <a:ext cx="2438611" cy="40846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60987" y="28024"/>
            <a:ext cx="983013" cy="1053228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A58235CC-0D6B-47D5-BDEE-B039C0EB47AC}"/>
              </a:ext>
            </a:extLst>
          </p:cNvPr>
          <p:cNvSpPr txBox="1"/>
          <p:nvPr/>
        </p:nvSpPr>
        <p:spPr>
          <a:xfrm>
            <a:off x="472059" y="1048312"/>
            <a:ext cx="8014529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Guide for applicants/guidelines/call instructions </a:t>
            </a:r>
          </a:p>
        </p:txBody>
      </p:sp>
      <p:pic>
        <p:nvPicPr>
          <p:cNvPr id="10" name="Picture 9" descr="logo_su_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334" y="5896103"/>
            <a:ext cx="669771" cy="740793"/>
          </a:xfrm>
          <a:prstGeom prst="rect">
            <a:avLst/>
          </a:prstGeom>
        </p:spPr>
      </p:pic>
      <p:sp>
        <p:nvSpPr>
          <p:cNvPr id="11" name="Sottotitolo 4"/>
          <p:cNvSpPr txBox="1">
            <a:spLocks/>
          </p:cNvSpPr>
          <p:nvPr/>
        </p:nvSpPr>
        <p:spPr>
          <a:xfrm>
            <a:off x="226801" y="6580102"/>
            <a:ext cx="1406188" cy="238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00" b="1" dirty="0" smtClean="0">
                <a:solidFill>
                  <a:srgbClr val="0070C0"/>
                </a:solidFill>
              </a:rPr>
              <a:t>SOUPHANOUVONG UNIVERSITY</a:t>
            </a:r>
          </a:p>
          <a:p>
            <a:r>
              <a:rPr lang="en-US" sz="500" b="1" dirty="0" smtClean="0">
                <a:solidFill>
                  <a:srgbClr val="0070C0"/>
                </a:solidFill>
              </a:rPr>
              <a:t> </a:t>
            </a:r>
            <a:endParaRPr lang="en-US" sz="5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8119" y="1568833"/>
            <a:ext cx="3974351" cy="449353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 smtClean="0"/>
              <a:t>Background/policy context</a:t>
            </a:r>
          </a:p>
          <a:p>
            <a:pPr marL="285750" indent="-285750" algn="just">
              <a:buFont typeface="Arial"/>
              <a:buChar char="•"/>
            </a:pPr>
            <a:r>
              <a:rPr lang="en-US" sz="2200" dirty="0"/>
              <a:t>Objectives of the </a:t>
            </a:r>
            <a:r>
              <a:rPr lang="en-US" sz="2200" dirty="0" err="1"/>
              <a:t>programme</a:t>
            </a:r>
            <a:r>
              <a:rPr lang="en-US" sz="2200" dirty="0"/>
              <a:t> </a:t>
            </a:r>
          </a:p>
          <a:p>
            <a:pPr marL="285750" indent="-285750" algn="just">
              <a:buFont typeface="Arial"/>
              <a:buChar char="•"/>
            </a:pPr>
            <a:r>
              <a:rPr lang="en-US" sz="2200" dirty="0" smtClean="0"/>
              <a:t>Topics</a:t>
            </a:r>
            <a:r>
              <a:rPr lang="en-US" sz="2200" dirty="0"/>
              <a:t>/challenges/priority issues under the call for proposal and expected </a:t>
            </a:r>
            <a:r>
              <a:rPr lang="en-US" sz="2200" dirty="0" smtClean="0"/>
              <a:t>results</a:t>
            </a:r>
          </a:p>
          <a:p>
            <a:pPr marL="285750" indent="-285750" algn="just">
              <a:buFont typeface="Arial"/>
              <a:buChar char="•"/>
            </a:pPr>
            <a:r>
              <a:rPr lang="en-US" sz="2200" dirty="0"/>
              <a:t>Overall financial allocation for the call and size of the grants (% of co- financing) </a:t>
            </a:r>
            <a:endParaRPr lang="en-US" sz="2200" dirty="0" smtClean="0"/>
          </a:p>
          <a:p>
            <a:pPr marL="285750" indent="-285750" algn="just">
              <a:buFont typeface="Arial"/>
              <a:buChar char="•"/>
            </a:pPr>
            <a:r>
              <a:rPr lang="en-US" sz="2200" dirty="0" smtClean="0"/>
              <a:t>Eligibility </a:t>
            </a:r>
            <a:r>
              <a:rPr lang="en-US" sz="2200" dirty="0"/>
              <a:t>of applicants </a:t>
            </a:r>
          </a:p>
          <a:p>
            <a:pPr marL="285750" indent="-285750" algn="just">
              <a:buFont typeface="Arial"/>
              <a:buChar char="•"/>
            </a:pPr>
            <a:r>
              <a:rPr lang="en-US" sz="2200" dirty="0" smtClean="0"/>
              <a:t>Partnership and eligibility of partners</a:t>
            </a:r>
          </a:p>
          <a:p>
            <a:pPr marL="285750" indent="-285750" algn="just">
              <a:buFont typeface="Arial"/>
              <a:buChar char="•"/>
            </a:pPr>
            <a:r>
              <a:rPr lang="en-US" sz="2200" dirty="0" smtClean="0"/>
              <a:t>Eligible actions and eligible costs</a:t>
            </a:r>
            <a:endParaRPr lang="en-US" sz="2200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0" y="1568826"/>
            <a:ext cx="3899647" cy="44935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 smtClean="0"/>
              <a:t>Instruction for completing the application form and administrative annexes</a:t>
            </a:r>
          </a:p>
          <a:p>
            <a:pPr marL="285750" indent="-285750" algn="just">
              <a:buFont typeface="Arial"/>
              <a:buChar char="•"/>
            </a:pPr>
            <a:r>
              <a:rPr lang="en-US" sz="2200" dirty="0" smtClean="0"/>
              <a:t>Instructions </a:t>
            </a:r>
            <a:r>
              <a:rPr lang="en-US" sz="2200" dirty="0"/>
              <a:t>for submission of proposals and procedures to follow </a:t>
            </a:r>
            <a:endParaRPr lang="en-US" sz="2200" dirty="0" smtClean="0"/>
          </a:p>
          <a:p>
            <a:pPr marL="285750" indent="-285750" algn="just">
              <a:buFont typeface="Arial"/>
              <a:buChar char="•"/>
            </a:pPr>
            <a:r>
              <a:rPr lang="en-US" sz="2200" dirty="0"/>
              <a:t>Instructions to fill the budget tables </a:t>
            </a:r>
          </a:p>
          <a:p>
            <a:pPr marL="285750" indent="-285750" algn="just">
              <a:buFont typeface="Arial"/>
              <a:buChar char="•"/>
            </a:pPr>
            <a:r>
              <a:rPr lang="en-US" sz="2200" dirty="0"/>
              <a:t>Deadline and information </a:t>
            </a:r>
            <a:r>
              <a:rPr lang="en-US" sz="2200" dirty="0" smtClean="0"/>
              <a:t>sources</a:t>
            </a:r>
            <a:endParaRPr lang="en-US" sz="2200" dirty="0"/>
          </a:p>
          <a:p>
            <a:pPr marL="285750" indent="-285750" algn="just">
              <a:buFont typeface="Arial"/>
              <a:buChar char="•"/>
            </a:pPr>
            <a:r>
              <a:rPr lang="en-US" sz="2200" dirty="0"/>
              <a:t>Check </a:t>
            </a:r>
            <a:r>
              <a:rPr lang="en-US" sz="2200" dirty="0" smtClean="0"/>
              <a:t>list</a:t>
            </a:r>
          </a:p>
          <a:p>
            <a:pPr marL="285750" indent="-285750" algn="just">
              <a:buFont typeface="Arial"/>
              <a:buChar char="•"/>
            </a:pPr>
            <a:r>
              <a:rPr lang="en-US" sz="2200" dirty="0"/>
              <a:t>Evaluation criteria and selection of applications </a:t>
            </a:r>
          </a:p>
        </p:txBody>
      </p:sp>
    </p:spTree>
    <p:extLst>
      <p:ext uri="{BB962C8B-B14F-4D97-AF65-F5344CB8AC3E}">
        <p14:creationId xmlns:p14="http://schemas.microsoft.com/office/powerpoint/2010/main" val="1930959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4968" y="6176963"/>
            <a:ext cx="2438611" cy="40846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1140" y="156307"/>
            <a:ext cx="983013" cy="1053228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A58235CC-0D6B-47D5-BDEE-B039C0EB47AC}"/>
              </a:ext>
            </a:extLst>
          </p:cNvPr>
          <p:cNvSpPr txBox="1"/>
          <p:nvPr/>
        </p:nvSpPr>
        <p:spPr>
          <a:xfrm>
            <a:off x="438975" y="3448277"/>
            <a:ext cx="807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Thank You for Your </a:t>
            </a:r>
            <a:r>
              <a:rPr lang="en-GB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r>
              <a:rPr lang="en-GB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ttention</a:t>
            </a:r>
            <a:endParaRPr lang="en-GB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" name="Picture 1" descr="logo_su_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376" y="445371"/>
            <a:ext cx="3043659" cy="28380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25772" y="3079842"/>
            <a:ext cx="3058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Souphanouvong</a:t>
            </a:r>
            <a:r>
              <a:rPr lang="en-US" sz="2000" b="1" dirty="0" smtClean="0"/>
              <a:t> University</a:t>
            </a:r>
            <a:endParaRPr lang="en-US" sz="2000" b="1" dirty="0"/>
          </a:p>
        </p:txBody>
      </p:sp>
      <p:pic>
        <p:nvPicPr>
          <p:cNvPr id="9" name="Picture 8" descr="logo_su_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642" y="5837488"/>
            <a:ext cx="669771" cy="740793"/>
          </a:xfrm>
          <a:prstGeom prst="rect">
            <a:avLst/>
          </a:prstGeom>
        </p:spPr>
      </p:pic>
      <p:sp>
        <p:nvSpPr>
          <p:cNvPr id="11" name="Sottotitolo 4"/>
          <p:cNvSpPr txBox="1">
            <a:spLocks/>
          </p:cNvSpPr>
          <p:nvPr/>
        </p:nvSpPr>
        <p:spPr>
          <a:xfrm>
            <a:off x="137350" y="6580712"/>
            <a:ext cx="1406188" cy="238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00" b="1" dirty="0" smtClean="0">
                <a:solidFill>
                  <a:srgbClr val="0070C0"/>
                </a:solidFill>
              </a:rPr>
              <a:t>SOUPHANOUVONG UNIVERSITY</a:t>
            </a:r>
          </a:p>
          <a:p>
            <a:r>
              <a:rPr lang="en-US" sz="500" b="1" dirty="0" smtClean="0">
                <a:solidFill>
                  <a:srgbClr val="0070C0"/>
                </a:solidFill>
              </a:rPr>
              <a:t> </a:t>
            </a:r>
            <a:endParaRPr lang="en-US" sz="500" b="1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59236" y="4217796"/>
            <a:ext cx="4678459" cy="923330"/>
          </a:xfrm>
          <a:prstGeom prst="rect">
            <a:avLst/>
          </a:prstGeom>
          <a:ln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A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Any Questions?</a:t>
            </a:r>
            <a:endParaRPr lang="en-A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66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3302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1261</TotalTime>
  <Words>296</Words>
  <Application>Microsoft Macintosh PowerPoint</Application>
  <PresentationFormat>On-screen Show (4:3)</PresentationFormat>
  <Paragraphs>59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Tema di Office</vt:lpstr>
      <vt:lpstr>TOOLKIT  CASCADE TRAINING Calls and Funding Opportunities: Definitions, Documents, Analysis</vt:lpstr>
      <vt:lpstr>PowerPoint Presentation</vt:lpstr>
      <vt:lpstr>Types of Call And Opportunities </vt:lpstr>
      <vt:lpstr>Main documents of a call </vt:lpstr>
      <vt:lpstr>PowerPoint Presentation</vt:lpstr>
      <vt:lpstr>PowerPoint Presentation</vt:lpstr>
    </vt:vector>
  </TitlesOfParts>
  <Company>Università di Bologna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Lucia Ippolito</dc:creator>
  <cp:lastModifiedBy>Palitha Douangchack</cp:lastModifiedBy>
  <cp:revision>104</cp:revision>
  <dcterms:created xsi:type="dcterms:W3CDTF">2019-09-26T08:09:21Z</dcterms:created>
  <dcterms:modified xsi:type="dcterms:W3CDTF">2021-11-30T15:24:03Z</dcterms:modified>
</cp:coreProperties>
</file>